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93" r:id="rId4"/>
    <p:sldId id="257" r:id="rId5"/>
    <p:sldId id="258" r:id="rId6"/>
    <p:sldId id="290" r:id="rId7"/>
    <p:sldId id="259" r:id="rId8"/>
    <p:sldId id="291" r:id="rId9"/>
    <p:sldId id="260" r:id="rId10"/>
    <p:sldId id="261" r:id="rId11"/>
    <p:sldId id="262" r:id="rId12"/>
    <p:sldId id="263" r:id="rId13"/>
    <p:sldId id="264" r:id="rId14"/>
    <p:sldId id="295" r:id="rId15"/>
    <p:sldId id="266" r:id="rId16"/>
    <p:sldId id="282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85" r:id="rId29"/>
    <p:sldId id="278" r:id="rId30"/>
    <p:sldId id="284" r:id="rId31"/>
    <p:sldId id="287" r:id="rId32"/>
    <p:sldId id="279" r:id="rId33"/>
    <p:sldId id="280" r:id="rId34"/>
    <p:sldId id="281" r:id="rId35"/>
    <p:sldId id="283" r:id="rId36"/>
    <p:sldId id="286" r:id="rId37"/>
    <p:sldId id="288" r:id="rId38"/>
    <p:sldId id="292" r:id="rId39"/>
    <p:sldId id="28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Сентябрь - Ноябрь</c:v>
                </c:pt>
                <c:pt idx="1">
                  <c:v>Декабрь - Февраль</c:v>
                </c:pt>
                <c:pt idx="2">
                  <c:v>Март - Май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0.56999999999999995</c:v>
                </c:pt>
                <c:pt idx="1">
                  <c:v>0.62</c:v>
                </c:pt>
                <c:pt idx="2">
                  <c:v>0.57999999999999996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Сентябрь - Ноябрь</c:v>
                </c:pt>
                <c:pt idx="1">
                  <c:v>Декабрь - Февраль</c:v>
                </c:pt>
                <c:pt idx="2">
                  <c:v>Март - Май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0.64</c:v>
                </c:pt>
                <c:pt idx="1">
                  <c:v>0.63</c:v>
                </c:pt>
                <c:pt idx="2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Сентябрь - Ноябрь</c:v>
                </c:pt>
                <c:pt idx="1">
                  <c:v>Декабрь - Февраль</c:v>
                </c:pt>
                <c:pt idx="2">
                  <c:v>Март - Май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0.69</c:v>
                </c:pt>
                <c:pt idx="1">
                  <c:v>0.6</c:v>
                </c:pt>
                <c:pt idx="2">
                  <c:v>0.48</c:v>
                </c:pt>
              </c:numCache>
            </c:numRef>
          </c:val>
        </c:ser>
        <c:axId val="66293120"/>
        <c:axId val="66311296"/>
      </c:barChart>
      <c:catAx>
        <c:axId val="66293120"/>
        <c:scaling>
          <c:orientation val="minMax"/>
        </c:scaling>
        <c:axPos val="b"/>
        <c:tickLblPos val="nextTo"/>
        <c:crossAx val="66311296"/>
        <c:crosses val="autoZero"/>
        <c:auto val="1"/>
        <c:lblAlgn val="ctr"/>
        <c:lblOffset val="100"/>
      </c:catAx>
      <c:valAx>
        <c:axId val="66311296"/>
        <c:scaling>
          <c:orientation val="minMax"/>
        </c:scaling>
        <c:axPos val="l"/>
        <c:majorGridlines/>
        <c:numFmt formatCode="0%" sourceLinked="1"/>
        <c:tickLblPos val="nextTo"/>
        <c:crossAx val="6629312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сентябрь - ноябрь</c:v>
                </c:pt>
                <c:pt idx="1">
                  <c:v>декабрь - февраль</c:v>
                </c:pt>
                <c:pt idx="2">
                  <c:v>март - май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0.03</c:v>
                </c:pt>
                <c:pt idx="2" formatCode="0.00%">
                  <c:v>9.7000000000000003E-2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сентябрь - ноябрь</c:v>
                </c:pt>
                <c:pt idx="1">
                  <c:v>декабрь - февраль</c:v>
                </c:pt>
                <c:pt idx="2">
                  <c:v>март - май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0.11</c:v>
                </c:pt>
                <c:pt idx="1">
                  <c:v>7.0000000000000007E-2</c:v>
                </c:pt>
                <c:pt idx="2" formatCode="0.00%">
                  <c:v>9.1999999999999998E-2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сентябрь - ноябрь</c:v>
                </c:pt>
                <c:pt idx="1">
                  <c:v>декабрь - февраль</c:v>
                </c:pt>
                <c:pt idx="2">
                  <c:v>март - май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0.03</c:v>
                </c:pt>
                <c:pt idx="1">
                  <c:v>0.06</c:v>
                </c:pt>
                <c:pt idx="2">
                  <c:v>3.5000000000000003E-2</c:v>
                </c:pt>
              </c:numCache>
            </c:numRef>
          </c:val>
        </c:ser>
        <c:axId val="75729152"/>
        <c:axId val="75735040"/>
      </c:barChart>
      <c:catAx>
        <c:axId val="75729152"/>
        <c:scaling>
          <c:orientation val="minMax"/>
        </c:scaling>
        <c:axPos val="b"/>
        <c:tickLblPos val="nextTo"/>
        <c:crossAx val="75735040"/>
        <c:crosses val="autoZero"/>
        <c:auto val="1"/>
        <c:lblAlgn val="ctr"/>
        <c:lblOffset val="100"/>
      </c:catAx>
      <c:valAx>
        <c:axId val="75735040"/>
        <c:scaling>
          <c:orientation val="minMax"/>
        </c:scaling>
        <c:axPos val="l"/>
        <c:majorGridlines/>
        <c:numFmt formatCode="0%" sourceLinked="1"/>
        <c:tickLblPos val="nextTo"/>
        <c:crossAx val="757291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80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8933500627352557E-2"/>
          <c:y val="8.1447963800904979E-2"/>
          <c:w val="0.62609786700125469"/>
          <c:h val="0.7420814479638024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«Здоровье»</c:v>
                </c:pt>
              </c:strCache>
            </c:strRef>
          </c:tx>
          <c:spPr>
            <a:solidFill>
              <a:srgbClr val="FFEF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0.48000000000000032</c:v>
                </c:pt>
                <c:pt idx="1">
                  <c:v>0.98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«Физическая культура»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0.3800000000000005</c:v>
                </c:pt>
                <c:pt idx="1">
                  <c:v>0.82000000000000062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«Социализация»</c:v>
                </c:pt>
              </c:strCache>
            </c:strRef>
          </c:tx>
          <c:spPr>
            <a:solidFill>
              <a:srgbClr val="00B2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0.34000000000000008</c:v>
                </c:pt>
                <c:pt idx="1">
                  <c:v>0.78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«Труд»</c:v>
                </c:pt>
              </c:strCache>
            </c:strRef>
          </c:tx>
          <c:spPr>
            <a:solidFill>
              <a:srgbClr val="703D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0.46</c:v>
                </c:pt>
                <c:pt idx="1">
                  <c:v>0.97000000000000064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«Безопасность»</c:v>
                </c:pt>
              </c:strCache>
            </c:strRef>
          </c:tx>
          <c:spPr>
            <a:solidFill>
              <a:srgbClr val="FFB8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0.42000000000000032</c:v>
                </c:pt>
                <c:pt idx="1">
                  <c:v>0.84000000000000064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«Познание»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0.4</c:v>
                </c:pt>
                <c:pt idx="1">
                  <c:v>0.78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«Коммуникация»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Sheet1!$B$8:$C$8</c:f>
              <c:numCache>
                <c:formatCode>0%</c:formatCode>
                <c:ptCount val="2"/>
                <c:pt idx="0">
                  <c:v>0.32000000000000051</c:v>
                </c:pt>
                <c:pt idx="1">
                  <c:v>0.72000000000000064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 "Чтение художественной литературы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Sheet1!$B$9:$C$9</c:f>
              <c:numCache>
                <c:formatCode>0%</c:formatCode>
                <c:ptCount val="2"/>
                <c:pt idx="0">
                  <c:v>0.36000000000000032</c:v>
                </c:pt>
                <c:pt idx="1">
                  <c:v>0.86000000000000065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«Художественное творчество»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Sheet1!$B$10:$C$10</c:f>
              <c:numCache>
                <c:formatCode>0%</c:formatCode>
                <c:ptCount val="2"/>
                <c:pt idx="0">
                  <c:v>0.35000000000000031</c:v>
                </c:pt>
                <c:pt idx="1">
                  <c:v>0.79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«Музыка»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Sheet1!$B$11:$C$11</c:f>
              <c:numCache>
                <c:formatCode>0%</c:formatCode>
                <c:ptCount val="2"/>
                <c:pt idx="0">
                  <c:v>0.65000000000000113</c:v>
                </c:pt>
                <c:pt idx="1">
                  <c:v>0.67000000000000115</c:v>
                </c:pt>
              </c:numCache>
            </c:numRef>
          </c:val>
        </c:ser>
        <c:gapDepth val="0"/>
        <c:shape val="box"/>
        <c:axId val="76894976"/>
        <c:axId val="76896512"/>
        <c:axId val="0"/>
      </c:bar3DChart>
      <c:catAx>
        <c:axId val="76894976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omic Sans MS"/>
                <a:ea typeface="Comic Sans MS"/>
                <a:cs typeface="Comic Sans MS"/>
              </a:defRPr>
            </a:pPr>
            <a:endParaRPr lang="ru-RU"/>
          </a:p>
        </c:txPr>
        <c:crossAx val="76896512"/>
        <c:crosses val="autoZero"/>
        <c:auto val="1"/>
        <c:lblAlgn val="ctr"/>
        <c:lblOffset val="100"/>
        <c:tickLblSkip val="1"/>
        <c:tickMarkSkip val="1"/>
      </c:catAx>
      <c:valAx>
        <c:axId val="7689651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omic Sans MS"/>
                <a:ea typeface="Comic Sans MS"/>
                <a:cs typeface="Comic Sans MS"/>
              </a:defRPr>
            </a:pPr>
            <a:endParaRPr lang="ru-RU"/>
          </a:p>
        </c:txPr>
        <c:crossAx val="768949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008782936010082"/>
          <c:y val="2.0361990950226248E-2"/>
          <c:w val="0.30991217063990101"/>
          <c:h val="0.98190045248868962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omic Sans MS"/>
              <a:ea typeface="Comic Sans MS"/>
              <a:cs typeface="Comic Sans MS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Comic Sans MS"/>
          <a:ea typeface="Comic Sans MS"/>
          <a:cs typeface="Comic Sans M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97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367924528301884E-2"/>
          <c:y val="4.9910873440285268E-2"/>
          <c:w val="0.6037735849056598"/>
          <c:h val="0.8805704099821745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Социальная компетентность</c:v>
                </c:pt>
              </c:strCache>
            </c:strRef>
          </c:tx>
          <c:spPr>
            <a:solidFill>
              <a:srgbClr val="B83D68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0%</c:formatCode>
                <c:ptCount val="2"/>
                <c:pt idx="0">
                  <c:v>0.37000000000000022</c:v>
                </c:pt>
                <c:pt idx="1">
                  <c:v>0.76000000000000045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Коммуникативная компетентность</c:v>
                </c:pt>
              </c:strCache>
            </c:strRef>
          </c:tx>
          <c:spPr>
            <a:solidFill>
              <a:srgbClr val="AC66BB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Sheet1!$B$3:$C$3</c:f>
              <c:numCache>
                <c:formatCode>0%</c:formatCode>
                <c:ptCount val="2"/>
                <c:pt idx="0">
                  <c:v>0.4100000000000002</c:v>
                </c:pt>
                <c:pt idx="1">
                  <c:v>0.75000000000000044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Деятельностная компетентность</c:v>
                </c:pt>
              </c:strCache>
            </c:strRef>
          </c:tx>
          <c:spPr>
            <a:solidFill>
              <a:srgbClr val="FFDE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Sheet1!$B$4:$C$4</c:f>
              <c:numCache>
                <c:formatCode>0%</c:formatCode>
                <c:ptCount val="2"/>
                <c:pt idx="0">
                  <c:v>0.4100000000000002</c:v>
                </c:pt>
                <c:pt idx="1">
                  <c:v>0.8300000000000004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Информационная компетентность</c:v>
                </c:pt>
              </c:strCache>
            </c:strRef>
          </c:tx>
          <c:spPr>
            <a:solidFill>
              <a:srgbClr val="D490C5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Sheet1!$B$5:$C$5</c:f>
              <c:numCache>
                <c:formatCode>0%</c:formatCode>
                <c:ptCount val="2"/>
                <c:pt idx="0">
                  <c:v>0.4800000000000002</c:v>
                </c:pt>
                <c:pt idx="1">
                  <c:v>0.72000000000000042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Здоровьесберегающая компетентность</c:v>
                </c:pt>
              </c:strCache>
            </c:strRef>
          </c:tx>
          <c:spPr>
            <a:solidFill>
              <a:srgbClr val="F4E7ED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Sheet1!$B$6:$C$6</c:f>
              <c:numCache>
                <c:formatCode>0%</c:formatCode>
                <c:ptCount val="2"/>
                <c:pt idx="0">
                  <c:v>0.42000000000000021</c:v>
                </c:pt>
                <c:pt idx="1">
                  <c:v>0.86000000000000043</c:v>
                </c:pt>
              </c:numCache>
            </c:numRef>
          </c:val>
        </c:ser>
        <c:gapDepth val="0"/>
        <c:shape val="box"/>
        <c:axId val="76994432"/>
        <c:axId val="76995968"/>
        <c:axId val="0"/>
      </c:bar3DChart>
      <c:catAx>
        <c:axId val="76994432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00" b="1" i="0" u="none" strike="noStrike" baseline="0">
                <a:solidFill>
                  <a:srgbClr val="000000"/>
                </a:solidFill>
                <a:latin typeface="Comic Sans MS"/>
                <a:ea typeface="Comic Sans MS"/>
                <a:cs typeface="Comic Sans MS"/>
              </a:defRPr>
            </a:pPr>
            <a:endParaRPr lang="ru-RU"/>
          </a:p>
        </c:txPr>
        <c:crossAx val="76995968"/>
        <c:crosses val="autoZero"/>
        <c:auto val="1"/>
        <c:lblAlgn val="ctr"/>
        <c:lblOffset val="100"/>
        <c:tickLblSkip val="1"/>
        <c:tickMarkSkip val="1"/>
      </c:catAx>
      <c:valAx>
        <c:axId val="7699596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00" b="1" i="0" u="none" strike="noStrike" baseline="0">
                <a:solidFill>
                  <a:srgbClr val="000000"/>
                </a:solidFill>
                <a:latin typeface="Comic Sans MS"/>
                <a:ea typeface="Comic Sans MS"/>
                <a:cs typeface="Comic Sans MS"/>
              </a:defRPr>
            </a:pPr>
            <a:endParaRPr lang="ru-RU"/>
          </a:p>
        </c:txPr>
        <c:crossAx val="769944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042452830188693"/>
          <c:y val="1.7825311942959006E-2"/>
          <c:w val="0.31485849056603782"/>
          <c:h val="0.96434937611408311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745" b="1" i="0" u="none" strike="noStrike" baseline="0">
              <a:solidFill>
                <a:srgbClr val="000000"/>
              </a:solidFill>
              <a:latin typeface="Comic Sans MS"/>
              <a:ea typeface="Comic Sans MS"/>
              <a:cs typeface="Comic Sans MS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00" b="1" i="0" u="none" strike="noStrike" baseline="0">
          <a:solidFill>
            <a:srgbClr val="000000"/>
          </a:solidFill>
          <a:latin typeface="Comic Sans MS"/>
          <a:ea typeface="Comic Sans MS"/>
          <a:cs typeface="Comic Sans MS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A2C97C6-07E8-421B-87D6-0508E1004C6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002D788-161B-4751-93B9-A28962B5E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2C97C6-07E8-421B-87D6-0508E1004C6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02D788-161B-4751-93B9-A28962B5E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A2C97C6-07E8-421B-87D6-0508E1004C6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002D788-161B-4751-93B9-A28962B5E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2C97C6-07E8-421B-87D6-0508E1004C6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02D788-161B-4751-93B9-A28962B5E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2C97C6-07E8-421B-87D6-0508E1004C6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002D788-161B-4751-93B9-A28962B5E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2C97C6-07E8-421B-87D6-0508E1004C6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02D788-161B-4751-93B9-A28962B5E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2C97C6-07E8-421B-87D6-0508E1004C6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02D788-161B-4751-93B9-A28962B5E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2C97C6-07E8-421B-87D6-0508E1004C6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02D788-161B-4751-93B9-A28962B5E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2C97C6-07E8-421B-87D6-0508E1004C6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02D788-161B-4751-93B9-A28962B5E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2C97C6-07E8-421B-87D6-0508E1004C6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02D788-161B-4751-93B9-A28962B5E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2C97C6-07E8-421B-87D6-0508E1004C6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02D788-161B-4751-93B9-A28962B5EE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A2C97C6-07E8-421B-87D6-0508E1004C6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002D788-161B-4751-93B9-A28962B5E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378621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3300"/>
                </a:solidFill>
              </a:rPr>
              <a:t>Аналитический отчёт </a:t>
            </a:r>
            <a:br>
              <a:rPr lang="ru-RU" dirty="0" smtClean="0">
                <a:solidFill>
                  <a:srgbClr val="FF3300"/>
                </a:solidFill>
              </a:rPr>
            </a:br>
            <a:r>
              <a:rPr lang="ru-RU" dirty="0" smtClean="0">
                <a:solidFill>
                  <a:srgbClr val="FF3300"/>
                </a:solidFill>
              </a:rPr>
              <a:t>«Педагогические достижения </a:t>
            </a:r>
            <a:br>
              <a:rPr lang="ru-RU" dirty="0" smtClean="0">
                <a:solidFill>
                  <a:srgbClr val="FF3300"/>
                </a:solidFill>
              </a:rPr>
            </a:br>
            <a:r>
              <a:rPr lang="ru-RU" dirty="0" smtClean="0">
                <a:solidFill>
                  <a:srgbClr val="FF3300"/>
                </a:solidFill>
              </a:rPr>
              <a:t>за 2012-2013 </a:t>
            </a:r>
            <a:r>
              <a:rPr lang="ru-RU" dirty="0" err="1" smtClean="0">
                <a:solidFill>
                  <a:srgbClr val="FF3300"/>
                </a:solidFill>
              </a:rPr>
              <a:t>уч.г</a:t>
            </a:r>
            <a:r>
              <a:rPr lang="ru-RU" dirty="0" smtClean="0">
                <a:solidFill>
                  <a:srgbClr val="FF3300"/>
                </a:solidFill>
              </a:rPr>
              <a:t>.</a:t>
            </a:r>
            <a:br>
              <a:rPr lang="ru-RU" dirty="0" smtClean="0">
                <a:solidFill>
                  <a:srgbClr val="FF3300"/>
                </a:solidFill>
              </a:rPr>
            </a:br>
            <a:r>
              <a:rPr lang="ru-RU" dirty="0" smtClean="0">
                <a:solidFill>
                  <a:srgbClr val="FF3300"/>
                </a:solidFill>
              </a:rPr>
              <a:t>в средней группе»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400800" cy="106679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Воспитатель первой квалификационной категории Карпова Л.В.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Направления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3000" u="sng" dirty="0">
                <a:solidFill>
                  <a:srgbClr val="FF0000"/>
                </a:solidFill>
              </a:rPr>
              <a:t>Познавательно-речевое развитие.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u="sng" dirty="0"/>
              <a:t>Задачи: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Удовлетворять детскую любознательность;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Обогащать представления об объектах и явлениях природы;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Привить первые навыки активности и самостоятельности мышления;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Воспитывать инициативу и самостоятельность в речевом общении;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Развить связную речь;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Способствовать развитию умений оперировать свойствами, отношениями объектов, числами;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Побуждать детей к совместной поисковой деятельности, экспериментированию.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Направления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3500" u="sng" dirty="0">
                <a:solidFill>
                  <a:srgbClr val="FF0000"/>
                </a:solidFill>
              </a:rPr>
              <a:t>Художественно-эстетическое развитие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u="sng" dirty="0"/>
              <a:t>Задачи: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Поддержание и развитие детской впечатлительности, эмоциональности;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Развитие художественного восприятия произведений искусства;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Формирование навыков и умений творческой, изобразительной, декоративной, конструктивной деятельности;</a:t>
            </a:r>
          </a:p>
          <a:p>
            <a:pPr>
              <a:lnSpc>
                <a:spcPct val="80000"/>
              </a:lnSpc>
              <a:defRPr/>
            </a:pPr>
            <a:r>
              <a:rPr lang="ru-RU" smtClean="0"/>
              <a:t>Воспитание </a:t>
            </a:r>
            <a:r>
              <a:rPr lang="ru-RU" dirty="0"/>
              <a:t>любви к книге;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Формирование представлений о предметах игрового театрального оборудования.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Направление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3300" u="sng" dirty="0">
                <a:solidFill>
                  <a:srgbClr val="FF0000"/>
                </a:solidFill>
              </a:rPr>
              <a:t>Социально-личностное развитие.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3300" u="sng" dirty="0"/>
              <a:t>Задачи: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обогащать игровой опыт каждого ребёнка;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создавать содержательную основу для развития игровой деятельности;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воспитывать доброжелательные отношения между детьми;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Пробуждать интерес к творческим проявлениям в игре.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формировать умение понимать окружающих людей, проявлять к ним доброжелательное отношение, стремиться к общению и взаимодействию;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воспитывать культуру общения с окружающими;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обогащать представления детей о людях.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643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Мониторинг навыков и умений по образовательным областям:</a:t>
            </a:r>
            <a:endParaRPr lang="ru-RU" dirty="0"/>
          </a:p>
        </p:txBody>
      </p:sp>
      <p:graphicFrame>
        <p:nvGraphicFramePr>
          <p:cNvPr id="4" name="Object 521"/>
          <p:cNvGraphicFramePr>
            <a:graphicFrameLocks noGrp="1"/>
          </p:cNvGraphicFramePr>
          <p:nvPr>
            <p:ph idx="1"/>
          </p:nvPr>
        </p:nvGraphicFramePr>
        <p:xfrm>
          <a:off x="-500098" y="1609725"/>
          <a:ext cx="8786874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74295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dirty="0" smtClean="0"/>
              <a:t>В конце года значительно расширился круг самостоятельных действий детей, развились их отношения со сверстниками, открылись новые возможности для познания мира. Всё это способствовало и индивидуализации и социализации детей. «Почемучки» научились не только задавать вопросы, но и учились совместными усилиями находить ответы на них. К концу года все дети достигли средних показателей физической подготовленности. Дети владеют основными элементами техники движений; иногда замечают ошибки. Стараются соблюдать правила в подвижных играх, положительно относятся ко всем видам двигательной активности.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r>
              <a:rPr lang="ru-RU" dirty="0" smtClean="0"/>
              <a:t>Динамика достижений:</a:t>
            </a:r>
            <a:endParaRPr lang="ru-RU" dirty="0"/>
          </a:p>
        </p:txBody>
      </p:sp>
      <p:graphicFrame>
        <p:nvGraphicFramePr>
          <p:cNvPr id="4" name="Object 8"/>
          <p:cNvGraphicFramePr/>
          <p:nvPr/>
        </p:nvGraphicFramePr>
        <p:xfrm>
          <a:off x="-785850" y="1357298"/>
          <a:ext cx="9444075" cy="4791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/>
            <a:r>
              <a:rPr lang="ru-RU" dirty="0" smtClean="0"/>
              <a:t>Кружок «Палитра»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В кружке «Палитра» принимают участие все дети группы. Работа ведется по подгруппам: первая подгруппа – 16 детей; вторая подгруппа – 15 детей.</a:t>
            </a:r>
          </a:p>
          <a:p>
            <a:pPr>
              <a:buNone/>
            </a:pPr>
            <a:r>
              <a:rPr lang="ru-RU" sz="2000" dirty="0" smtClean="0"/>
              <a:t>Цель кружковой работы: знакомство детей с разными видами искусств для обогащения зрительных впечатлений, формирования эстетических чувств и оценок.</a:t>
            </a:r>
          </a:p>
          <a:p>
            <a:pPr>
              <a:buNone/>
            </a:pPr>
            <a:r>
              <a:rPr lang="ru-RU" sz="2000" dirty="0" smtClean="0"/>
              <a:t>Задачи: </a:t>
            </a:r>
          </a:p>
          <a:p>
            <a:r>
              <a:rPr lang="ru-RU" sz="2000" dirty="0" smtClean="0"/>
              <a:t>Поддерживать желание передавать характерные признаки объектов и явлений на основе представлений.</a:t>
            </a:r>
          </a:p>
          <a:p>
            <a:r>
              <a:rPr lang="ru-RU" sz="2000" dirty="0" smtClean="0"/>
              <a:t>Совершенствовать изобразительные умения во всех видах художественной деятельности.</a:t>
            </a:r>
          </a:p>
          <a:p>
            <a:r>
              <a:rPr lang="ru-RU" sz="2000" dirty="0" smtClean="0"/>
              <a:t>Поощрять детей воплощать в художественной форме свои представления, переживания, чувства, эмоции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Совершенствовать умения рисовать в нетрадиционной технике.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20040"/>
            <a:ext cx="6481786" cy="822944"/>
          </a:xfrm>
        </p:spPr>
        <p:txBody>
          <a:bodyPr/>
          <a:lstStyle/>
          <a:p>
            <a:r>
              <a:rPr lang="ru-RU" dirty="0" smtClean="0"/>
              <a:t>Кружок «Палитра»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Одним из приемов, направленных на создание условий для творческого самовыражения ребенка, является организация работы с детьми с применением способов нетрадиционного рисования. Все дети любят рисовать. Творчество для них - это отражение душевной работы. Чувства, разум, глаза и руки – инструменты души. Сталкиваясь с красотой и гармонией мира, изведав при этом чувство восторга и восхищения, они испытывают желание “остановить прекрасное мгновенье”, отобразив свое отношение к действительности на листе бумаги.  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pPr algn="ctr"/>
            <a:r>
              <a:rPr lang="ru-RU" dirty="0" smtClean="0"/>
              <a:t>Кружок «палитра»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0006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Рисование для ребенка – радостный, вдохновенный труд, к которому его не надо принуждать, но очень важно стимулировать и поддерживать малыша, постепенно открывая перед ним новые </a:t>
            </a:r>
            <a:r>
              <a:rPr lang="ru-RU" dirty="0" smtClean="0"/>
              <a:t>возможности </a:t>
            </a:r>
            <a:r>
              <a:rPr lang="ru-RU" dirty="0" smtClean="0"/>
              <a:t>изобразительной деятельности. </a:t>
            </a:r>
          </a:p>
          <a:p>
            <a:r>
              <a:rPr lang="ru-RU" dirty="0" smtClean="0"/>
              <a:t> Оригинальное рисование привлекает своей простотой и доступностью, раскрывает возможность использование хорошо знакомых предметов в качестве художественных материалов. А главное то, что нетрадиционное рисование играет важную роль в общем психическом развитии ребенка.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186634" cy="62863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 представляю некоторые приемы нетрадиционного рисования  </a:t>
            </a:r>
            <a:r>
              <a:rPr lang="ru-RU" sz="1800" smtClean="0"/>
              <a:t>:      </a:t>
            </a:r>
            <a:r>
              <a:rPr lang="ru-RU" sz="1800" dirty="0" smtClean="0"/>
              <a:t>Пальчиковое рисование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G:\DSC_06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7572428" cy="53660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20040"/>
            <a:ext cx="6553224" cy="751506"/>
          </a:xfrm>
        </p:spPr>
        <p:txBody>
          <a:bodyPr/>
          <a:lstStyle/>
          <a:p>
            <a:r>
              <a:rPr lang="ru-RU" dirty="0" smtClean="0"/>
              <a:t>Группа «Непоседы»</a:t>
            </a:r>
            <a:endParaRPr lang="ru-RU" dirty="0"/>
          </a:p>
        </p:txBody>
      </p:sp>
      <p:pic>
        <p:nvPicPr>
          <p:cNvPr id="1026" name="Picture 2" descr="G:\DSC04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357298"/>
            <a:ext cx="7012540" cy="509906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ru-RU" dirty="0" smtClean="0"/>
              <a:t>   Рисование поролоном</a:t>
            </a:r>
            <a:endParaRPr lang="ru-RU" dirty="0"/>
          </a:p>
        </p:txBody>
      </p:sp>
      <p:pic>
        <p:nvPicPr>
          <p:cNvPr id="28674" name="Picture 2" descr="G:\DSC04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7429552" cy="517050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r>
              <a:rPr lang="ru-RU" dirty="0" smtClean="0"/>
              <a:t>           </a:t>
            </a:r>
            <a:r>
              <a:rPr lang="ru-RU" dirty="0" err="1" smtClean="0"/>
              <a:t>Ниткография</a:t>
            </a:r>
            <a:endParaRPr lang="ru-RU" dirty="0"/>
          </a:p>
        </p:txBody>
      </p:sp>
      <p:pic>
        <p:nvPicPr>
          <p:cNvPr id="29698" name="Picture 2" descr="G:\DSC04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7715304" cy="524194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 err="1" smtClean="0"/>
              <a:t>Монотопия</a:t>
            </a:r>
            <a:endParaRPr lang="ru-RU" dirty="0"/>
          </a:p>
        </p:txBody>
      </p:sp>
      <p:pic>
        <p:nvPicPr>
          <p:cNvPr id="30722" name="Picture 2" descr="G:\DSC04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7643866" cy="531337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r>
              <a:rPr lang="ru-RU" dirty="0" smtClean="0"/>
              <a:t>Рисование по трафарету</a:t>
            </a:r>
            <a:endParaRPr lang="ru-RU" dirty="0"/>
          </a:p>
        </p:txBody>
      </p:sp>
      <p:pic>
        <p:nvPicPr>
          <p:cNvPr id="31746" name="Picture 2" descr="G:\DSC04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7572428" cy="524194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Рисование по мокрой бумаге</a:t>
            </a:r>
            <a:endParaRPr lang="ru-RU" dirty="0"/>
          </a:p>
        </p:txBody>
      </p:sp>
      <p:pic>
        <p:nvPicPr>
          <p:cNvPr id="32770" name="Picture 2" descr="G:\DSC04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7643866" cy="509906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ru-RU" dirty="0" smtClean="0"/>
              <a:t>      Рисование свечой</a:t>
            </a:r>
            <a:endParaRPr lang="ru-RU" dirty="0"/>
          </a:p>
        </p:txBody>
      </p:sp>
      <p:pic>
        <p:nvPicPr>
          <p:cNvPr id="33794" name="Picture 2" descr="G:\DSC04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7786742" cy="524194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Рисование по мятой бумаге</a:t>
            </a:r>
            <a:endParaRPr lang="ru-RU" dirty="0"/>
          </a:p>
        </p:txBody>
      </p:sp>
      <p:pic>
        <p:nvPicPr>
          <p:cNvPr id="34818" name="Picture 2" descr="G:\DSC04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7500990" cy="517050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186634" cy="84294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Участие в общественной деятельности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85918" y="1142984"/>
            <a:ext cx="4569162" cy="50006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Утренник «Золотая осень»</a:t>
            </a:r>
            <a:endParaRPr lang="ru-RU" sz="2800" dirty="0"/>
          </a:p>
        </p:txBody>
      </p:sp>
      <p:pic>
        <p:nvPicPr>
          <p:cNvPr id="36866" name="Picture 2" descr="C:\Users\Администратор\Documents\2012-10 (окт)\Осень 2012 0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7572428" cy="4933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pPr algn="ctr"/>
            <a:r>
              <a:rPr lang="ru-RU" dirty="0" smtClean="0"/>
              <a:t>Открытые занятия: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Комплексное занятие «Улицы поселка» – октябрь 2012г.</a:t>
            </a:r>
          </a:p>
          <a:p>
            <a:r>
              <a:rPr lang="ru-RU" dirty="0" smtClean="0"/>
              <a:t>Комплексное занятие «Волшебница – вода» - январь 2013г.</a:t>
            </a:r>
          </a:p>
          <a:p>
            <a:r>
              <a:rPr lang="ru-RU" dirty="0" smtClean="0"/>
              <a:t>Комплексное занятие «Весна» – март 2013г.</a:t>
            </a:r>
          </a:p>
          <a:p>
            <a:pPr>
              <a:buNone/>
            </a:pPr>
            <a:r>
              <a:rPr lang="ru-RU" dirty="0" smtClean="0"/>
              <a:t>Презентация проекта «Хлеб – всему голова» – ноябрь 2012г.</a:t>
            </a:r>
          </a:p>
          <a:p>
            <a:pPr>
              <a:buNone/>
            </a:pPr>
            <a:r>
              <a:rPr lang="ru-RU" dirty="0" smtClean="0"/>
              <a:t>Театрализованная деятельность – показ сказки «Теремок» - ноябрь 2012г.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Открытое занятие по экспериментальной деятельности</a:t>
            </a:r>
            <a:endParaRPr lang="ru-RU" sz="3200" dirty="0"/>
          </a:p>
        </p:txBody>
      </p:sp>
      <p:pic>
        <p:nvPicPr>
          <p:cNvPr id="37890" name="Picture 2" descr="C:\Users\Администратор\Documents\занятие по экспериментированию лариса\IMG_19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09725"/>
            <a:ext cx="7643866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78581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1600" b="1" dirty="0" smtClean="0"/>
              <a:t>Пятый год жизни является периодом интенсивного роста и развития организма ребенка. Происходят заметные качественные изменения в развитии основных движений детей. </a:t>
            </a:r>
          </a:p>
          <a:p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71546"/>
            <a:ext cx="785818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/>
              <a:t>Возникает и совершенствуется умение планировать свои действия, создавать и воплощать определенный замысел, который, в отличие от простого намерения, включает представление не только о цели действия, но также и способах ее достижения.</a:t>
            </a:r>
          </a:p>
          <a:p>
            <a:r>
              <a:rPr lang="ru-RU" sz="1600" b="1" dirty="0" smtClean="0"/>
              <a:t>Особое значение приобретает совместная сюжетно-ролевая игра. Существенное значение имеют также дидактические и подвижные игры.</a:t>
            </a:r>
          </a:p>
          <a:p>
            <a:r>
              <a:rPr lang="ru-RU" sz="1600" b="1" dirty="0" smtClean="0"/>
              <a:t>Наряду с игрой у детей пятого года жизни интенсивно развиваются продуктивные виды деятельности, особенно изобразительная и конструктивная.</a:t>
            </a:r>
          </a:p>
          <a:p>
            <a:r>
              <a:rPr lang="ru-RU" sz="1600" b="1" dirty="0" smtClean="0"/>
              <a:t>На пятом году жизни дети активно овладевают связной речью, могут пересказывать небольшие литературные произведения, рассказывать об игрушке, картинке, о некоторых событиях из личной жизни.</a:t>
            </a:r>
          </a:p>
          <a:p>
            <a:r>
              <a:rPr lang="ru-RU" sz="1600" b="1" dirty="0" smtClean="0"/>
              <a:t>Важным психическим новообразованием детей среднего дошкольного возраста является умение оперировать в уме представлениями о предметах, обобщенных свойствах этих предметов, связях и отношениях между предметами и событиями. Понимание некоторых зависимостей между явлениями и предметами порождает у детей повышенный интерес к устройству вещей, причинам наблюдаемых явлений, зависимости между событиями, что влечет за собой интенсивное увеличение вопросов к взрослому: как? зачем? почему? На многие вопросы дети пытаются ответить сами, прибегая к своего рода опытам, направленным на выяснение неизвестного.</a:t>
            </a:r>
            <a:endParaRPr lang="ru-RU" sz="16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2071678"/>
          </a:xfrm>
        </p:spPr>
        <p:txBody>
          <a:bodyPr>
            <a:normAutofit/>
          </a:bodyPr>
          <a:lstStyle/>
          <a:p>
            <a:r>
              <a:rPr lang="ru-RU" dirty="0" smtClean="0"/>
              <a:t>Участие в конкурсах, педсоветах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Уголок экспериментирования;</a:t>
            </a:r>
          </a:p>
          <a:p>
            <a:r>
              <a:rPr lang="ru-RU" sz="2400" dirty="0" smtClean="0"/>
              <a:t>Уголок безопасности;</a:t>
            </a:r>
          </a:p>
          <a:p>
            <a:r>
              <a:rPr lang="ru-RU" sz="2400" dirty="0" smtClean="0"/>
              <a:t>Уголок дежурства. </a:t>
            </a:r>
          </a:p>
          <a:p>
            <a:r>
              <a:rPr lang="ru-RU" sz="2400" dirty="0" smtClean="0"/>
              <a:t>Всероссийский конкурс детского творчества «Любимые </a:t>
            </a:r>
            <a:r>
              <a:rPr lang="ru-RU" sz="2400" dirty="0" err="1" smtClean="0"/>
              <a:t>мультяшки</a:t>
            </a:r>
            <a:r>
              <a:rPr lang="ru-RU" sz="2400" dirty="0" smtClean="0"/>
              <a:t>»;</a:t>
            </a:r>
          </a:p>
          <a:p>
            <a:r>
              <a:rPr lang="ru-RU" sz="2400" dirty="0" smtClean="0"/>
              <a:t>Всероссийский конкурс «Современный детский сад – 2013г»</a:t>
            </a:r>
          </a:p>
          <a:p>
            <a:r>
              <a:rPr lang="ru-RU" sz="2400" dirty="0" smtClean="0"/>
              <a:t>Доклад на педсовете «Личностно-ориентированный подход как важное условие эффективности процесса обучения».</a:t>
            </a:r>
          </a:p>
          <a:p>
            <a:r>
              <a:rPr lang="ru-RU" sz="2400" dirty="0" smtClean="0"/>
              <a:t>Доклад на педсовете «Экспериментирование в младшем дошкольном возрасте».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Участие в жизни детского сада</a:t>
            </a:r>
            <a:endParaRPr lang="ru-RU" dirty="0"/>
          </a:p>
        </p:txBody>
      </p:sp>
      <p:pic>
        <p:nvPicPr>
          <p:cNvPr id="43010" name="Picture 2" descr="G:\IMG_25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7000924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28600"/>
            <a:ext cx="6072230" cy="70007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Предметно – развивающая среда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71546"/>
            <a:ext cx="5897880" cy="50006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      </a:t>
            </a:r>
            <a:r>
              <a:rPr lang="ru-RU" sz="2800" dirty="0" smtClean="0">
                <a:solidFill>
                  <a:srgbClr val="7030A0"/>
                </a:solidFill>
              </a:rPr>
              <a:t>Уголок экспериментирования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C:\Documents and Settings\Admin\Рабочий стол\фото\SDC1015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7572428" cy="486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ru-RU" dirty="0" smtClean="0"/>
              <a:t>     Уголок безопасности</a:t>
            </a:r>
            <a:endParaRPr lang="ru-RU" dirty="0"/>
          </a:p>
        </p:txBody>
      </p:sp>
      <p:pic>
        <p:nvPicPr>
          <p:cNvPr id="38914" name="Picture 2" descr="G:\DSC04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7429552" cy="52419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ru-RU" dirty="0" smtClean="0"/>
              <a:t>          Уголок дежурства</a:t>
            </a:r>
            <a:endParaRPr lang="ru-RU" dirty="0"/>
          </a:p>
        </p:txBody>
      </p:sp>
      <p:pic>
        <p:nvPicPr>
          <p:cNvPr id="39938" name="Picture 2" descr="G:\DSC04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71546"/>
            <a:ext cx="5500726" cy="538481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72386" cy="9143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принимала участие в оформлении участка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214422"/>
            <a:ext cx="5897880" cy="5715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«Снежное волшебство»</a:t>
            </a:r>
            <a:endParaRPr lang="ru-RU" sz="2800" dirty="0">
              <a:solidFill>
                <a:srgbClr val="7030A0"/>
              </a:solidFill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4273550" y="3086100"/>
          <a:ext cx="596900" cy="685800"/>
        </p:xfrm>
        <a:graphic>
          <a:graphicData uri="http://schemas.openxmlformats.org/presentationml/2006/ole">
            <p:oleObj spid="_x0000_s41986" name="Объект упаковщика для оболочки" showAsIcon="1" r:id="rId3" imgW="596880" imgH="685800" progId="Package">
              <p:embed/>
            </p:oleObj>
          </a:graphicData>
        </a:graphic>
      </p:graphicFrame>
      <p:pic>
        <p:nvPicPr>
          <p:cNvPr id="41987" name="Picture 3" descr="C:\Users\Администратор\Documents\зимние постройки\IMG_19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785926"/>
            <a:ext cx="7000924" cy="471964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Взаимодействие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Наглядная агитация (создание рекламных буклетов, плакатов, обновление информационного стенда, тематических выставок).</a:t>
            </a:r>
          </a:p>
          <a:p>
            <a:pPr lvl="0"/>
            <a:r>
              <a:rPr lang="ru-RU" dirty="0" smtClean="0"/>
              <a:t>Практические методы (привлекала к участию в различных </a:t>
            </a:r>
            <a:r>
              <a:rPr lang="ru-RU" dirty="0" err="1" smtClean="0"/>
              <a:t>досуговых</a:t>
            </a:r>
            <a:r>
              <a:rPr lang="ru-RU" dirty="0" smtClean="0"/>
              <a:t> мероприятиях, конкурсах, родители были регулярными гостями группы, участвовали в совместной деятельности).</a:t>
            </a:r>
          </a:p>
          <a:p>
            <a:pPr lvl="0"/>
            <a:r>
              <a:rPr lang="ru-RU" dirty="0" smtClean="0"/>
              <a:t>Словесные методы (проведено четыре родительских собрания, консультации на разные темы, как индивидуальные, так и подгрупповые беседы).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/>
            <a:r>
              <a:rPr lang="ru-RU" dirty="0" smtClean="0"/>
              <a:t>самообразование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Тема: «Цвет как средство выразительности детского рисунка».</a:t>
            </a:r>
          </a:p>
          <a:p>
            <a:pPr>
              <a:buNone/>
            </a:pPr>
            <a:r>
              <a:rPr lang="ru-RU" dirty="0" smtClean="0"/>
              <a:t>Цель: Изучить процесс развития творческих способностей детей средствами традиционных и нетрадиционных техник рисования, помочь реализовать себя, уметь соединять в одном рисунке различные материалы для получения выразительного образа.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Задачи: 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/>
              <a:t>Формировать эстетический вкус, творчество, фантазию. 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/>
              <a:t>Развивать ассоциативное мышление и любознательность, наблюдательность и воображение.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/>
              <a:t>Совершенствовать технические умения и навыки рисования. 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/>
              <a:t>Воспитывать художественный вкус и чувство гармонии.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по самообразованию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7239000" cy="5180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3955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</a:tr>
              <a:tr h="3955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«Формула успеха»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Октябрь 2012г.</a:t>
                      </a:r>
                      <a:endParaRPr lang="ru-RU" dirty="0"/>
                    </a:p>
                  </a:txBody>
                  <a:tcPr/>
                </a:tc>
              </a:tr>
              <a:tr h="9753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«Встречаются краски в книжке – раскраске».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Декабрь 2012г.</a:t>
                      </a:r>
                      <a:endParaRPr lang="ru-RU" dirty="0"/>
                    </a:p>
                  </a:txBody>
                  <a:tcPr/>
                </a:tc>
              </a:tr>
              <a:tr h="18532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«Развитие творческих способностей на занятиях изобразительной деятельности».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Апрель 2013г.</a:t>
                      </a:r>
                      <a:endParaRPr lang="ru-RU" dirty="0"/>
                    </a:p>
                  </a:txBody>
                  <a:tcPr/>
                </a:tc>
              </a:tr>
              <a:tr h="15606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«Нетрадиционные техники рисования в совместной деятельности детей и родителей».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Май 2013г.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Перспективы на следующий учебный год: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Для дальнейшего формирования проектно-исследовательских умений и навыков на более высоком уровне, систематизации знаний, стимулирующей развитие познавательных способностей, развития способностей к экспериментированию и моделированию, речевому планированию, логическим операциям в старшей группе планирую осуществление проектов «Мир животных и птиц», «Хлеб - всему голова», и др.</a:t>
            </a:r>
          </a:p>
          <a:p>
            <a:pPr>
              <a:buNone/>
            </a:pPr>
            <a:r>
              <a:rPr lang="ru-RU" sz="2000" dirty="0" smtClean="0"/>
              <a:t>В старшем возрасте для развития осознанного отношения к своему здоровью, формирования потребности в здоровом образе жизни, совершенствования двигательных способностей и качеств, планирую развлечения: «Неделя здоровья», «Витамины», «Полезные продукты».</a:t>
            </a:r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14356"/>
            <a:ext cx="621510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dirty="0" smtClean="0"/>
              <a:t> </a:t>
            </a:r>
            <a:r>
              <a:rPr lang="ru-RU" sz="2000" dirty="0" smtClean="0"/>
              <a:t> </a:t>
            </a:r>
            <a:r>
              <a:rPr lang="ru-RU" sz="2000" dirty="0"/>
              <a:t>А</a:t>
            </a:r>
            <a:r>
              <a:rPr lang="ru-RU" sz="2000" dirty="0" smtClean="0"/>
              <a:t>ктивно </a:t>
            </a:r>
            <a:r>
              <a:rPr lang="ru-RU" sz="2000" dirty="0"/>
              <a:t>проявляется стремление детей к общению со сверстниками. Для удовлетворения этой потребности предоставляла возможность самостоятельно вступать в контакты по разному поводу, разрешать конфликты. Одновременно устанавливала определённый порядок поведения в конфликтных ситуациях, показывала пример доброжелательного </a:t>
            </a:r>
            <a:r>
              <a:rPr lang="ru-RU" sz="2000" dirty="0" smtClean="0"/>
              <a:t>общения.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/>
              <a:t> </a:t>
            </a:r>
            <a:r>
              <a:rPr lang="ru-RU" sz="2000" dirty="0"/>
              <a:t>Возраст 4-5 лет – возраст «почемучек», поэтому стремилась ответить на все вопросы детей, вместе с детьми искала решения возникающих вопросов, насыщала деятельность детей познавательным </a:t>
            </a:r>
            <a:r>
              <a:rPr lang="ru-RU" sz="2000" dirty="0" smtClean="0"/>
              <a:t>общением. </a:t>
            </a:r>
            <a:r>
              <a:rPr lang="ru-RU" sz="2000" dirty="0"/>
              <a:t>Дети пятого года жизни отличаются активностью, что даёт новые возможности для развития самостоятельности – в течение года помогала устанавливать связь между целью деятельности и её </a:t>
            </a:r>
            <a:r>
              <a:rPr lang="ru-RU" sz="2000" dirty="0" smtClean="0"/>
              <a:t>результатом как в образовательном процессе, так и в совместной и самостоятельной деятельности детей. </a:t>
            </a:r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ru-RU" dirty="0" smtClean="0"/>
              <a:t>Характеристика группы: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/>
          <a:lstStyle/>
          <a:p>
            <a:r>
              <a:rPr lang="ru-RU" sz="3200" dirty="0" smtClean="0"/>
              <a:t>Программа «От рождения до школы» под редакцией </a:t>
            </a:r>
            <a:r>
              <a:rPr lang="ru-RU" sz="3200" dirty="0" err="1" smtClean="0"/>
              <a:t>Н.Е.Вераксы</a:t>
            </a:r>
            <a:r>
              <a:rPr lang="ru-RU" sz="3200" dirty="0" smtClean="0"/>
              <a:t>, Т.С.Комаровой, М.А.Васильевой.</a:t>
            </a:r>
          </a:p>
          <a:p>
            <a:r>
              <a:rPr lang="ru-RU" sz="3200" dirty="0" smtClean="0"/>
              <a:t>Возраст: 4-5лет.</a:t>
            </a:r>
          </a:p>
          <a:p>
            <a:r>
              <a:rPr lang="ru-RU" sz="3200" dirty="0" smtClean="0"/>
              <a:t>Списочный состав- </a:t>
            </a:r>
          </a:p>
          <a:p>
            <a:pPr>
              <a:buNone/>
            </a:pPr>
            <a:r>
              <a:rPr lang="ru-RU" sz="3200" dirty="0" smtClean="0"/>
              <a:t>        32 ребенка;</a:t>
            </a:r>
          </a:p>
          <a:p>
            <a:r>
              <a:rPr lang="ru-RU" sz="3200" dirty="0" smtClean="0"/>
              <a:t>Мальчиков – 16;</a:t>
            </a:r>
          </a:p>
          <a:p>
            <a:r>
              <a:rPr lang="ru-RU" sz="3200" dirty="0" smtClean="0"/>
              <a:t>Девочек – 16.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681" name="Picture 1" descr="G:\P1170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214686"/>
            <a:ext cx="3643338" cy="3250408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Методическая 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Общеразвивающие</a:t>
            </a:r>
            <a:r>
              <a:rPr lang="ru-RU" dirty="0" smtClean="0"/>
              <a:t> упражнения в детском саду» Г.П.Лескова;</a:t>
            </a:r>
          </a:p>
          <a:p>
            <a:r>
              <a:rPr lang="ru-RU" dirty="0" smtClean="0"/>
              <a:t>«Прогулки в детском саду» И.В.Кравченко;</a:t>
            </a:r>
          </a:p>
          <a:p>
            <a:r>
              <a:rPr lang="ru-RU" dirty="0" smtClean="0"/>
              <a:t>«300 развивающих игр для детей 4-7 лет» </a:t>
            </a:r>
            <a:r>
              <a:rPr lang="ru-RU" dirty="0" err="1" smtClean="0"/>
              <a:t>Л.Б.Фесюкова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«100 упражнений для формирования словаря дошкольника» Т.А.Куликовская;</a:t>
            </a:r>
          </a:p>
          <a:p>
            <a:r>
              <a:rPr lang="ru-RU" dirty="0" smtClean="0"/>
              <a:t>«Пальчиковая гимнастика для развития речи дошкольников» </a:t>
            </a:r>
            <a:r>
              <a:rPr lang="ru-RU" dirty="0" err="1" smtClean="0"/>
              <a:t>Е.С.Анищенкова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«Русский детский фольклор» М.Н.Мельников;</a:t>
            </a:r>
          </a:p>
          <a:p>
            <a:r>
              <a:rPr lang="ru-RU" dirty="0" smtClean="0"/>
              <a:t>«Нетрадиционные техники рисования в детском саду» А.В.Никитина</a:t>
            </a:r>
            <a:endParaRPr lang="ru-RU" dirty="0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/>
            <a:r>
              <a:rPr lang="ru-RU" dirty="0" smtClean="0"/>
              <a:t>Посещаемость: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/>
            <a:r>
              <a:rPr lang="ru-RU" dirty="0" smtClean="0"/>
              <a:t>Заболеваемость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Направления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ru-RU" u="sng" dirty="0">
                <a:solidFill>
                  <a:srgbClr val="FF0000"/>
                </a:solidFill>
              </a:rPr>
              <a:t>Здоровье и физическое развитие детей.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dirty="0"/>
              <a:t>Задачи: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Добиваться активного и уверенного выполнения основных элементов движений;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Приучать оценивать движения и видеть ошибки;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Соблюдать и контролировать выполнение правил в подвижных играх;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Побуждать детей к самостоятельному проведению подвижных игр;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Развивать скоростно-силовые качества, </a:t>
            </a:r>
            <a:r>
              <a:rPr lang="ru-RU" dirty="0" err="1" smtClean="0"/>
              <a:t>ловкость,гибкость,выносливость</a:t>
            </a:r>
            <a:r>
              <a:rPr lang="ru-RU" dirty="0"/>
              <a:t>, вестибулярный аппарат.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423</TotalTime>
  <Words>1503</Words>
  <Application>Microsoft Office PowerPoint</Application>
  <PresentationFormat>Экран (4:3)</PresentationFormat>
  <Paragraphs>145</Paragraphs>
  <Slides>39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Изящная</vt:lpstr>
      <vt:lpstr>Объект упаковщика для оболочки</vt:lpstr>
      <vt:lpstr>Аналитический отчёт  «Педагогические достижения  за 2012-2013 уч.г. в средней группе»</vt:lpstr>
      <vt:lpstr>Группа «Непоседы»</vt:lpstr>
      <vt:lpstr>Слайд 3</vt:lpstr>
      <vt:lpstr>Слайд 4</vt:lpstr>
      <vt:lpstr>Характеристика группы:</vt:lpstr>
      <vt:lpstr>Методическая литература:</vt:lpstr>
      <vt:lpstr>Посещаемость:</vt:lpstr>
      <vt:lpstr>Заболеваемость</vt:lpstr>
      <vt:lpstr>Направления деятельности</vt:lpstr>
      <vt:lpstr>Направления деятельности</vt:lpstr>
      <vt:lpstr>Направления деятельности</vt:lpstr>
      <vt:lpstr>Направление деятельности</vt:lpstr>
      <vt:lpstr>Мониторинг навыков и умений по образовательным областям:</vt:lpstr>
      <vt:lpstr>Слайд 14</vt:lpstr>
      <vt:lpstr>Динамика достижений:</vt:lpstr>
      <vt:lpstr>Кружок «Палитра»</vt:lpstr>
      <vt:lpstr>Кружок «Палитра»</vt:lpstr>
      <vt:lpstr>Кружок «палитра»</vt:lpstr>
      <vt:lpstr> представляю некоторые приемы нетрадиционного рисования  :      Пальчиковое рисование</vt:lpstr>
      <vt:lpstr>   Рисование поролоном</vt:lpstr>
      <vt:lpstr>           Ниткография</vt:lpstr>
      <vt:lpstr>              Монотопия</vt:lpstr>
      <vt:lpstr>Рисование по трафарету</vt:lpstr>
      <vt:lpstr>Рисование по мокрой бумаге</vt:lpstr>
      <vt:lpstr>      Рисование свечой</vt:lpstr>
      <vt:lpstr>Рисование по мятой бумаге</vt:lpstr>
      <vt:lpstr>Участие в общественной деятельности</vt:lpstr>
      <vt:lpstr>Открытые занятия:</vt:lpstr>
      <vt:lpstr>Открытое занятие по экспериментальной деятельности</vt:lpstr>
      <vt:lpstr>Участие в конкурсах, педсоветах </vt:lpstr>
      <vt:lpstr>Участие в жизни детского сада</vt:lpstr>
      <vt:lpstr>Предметно – развивающая среда</vt:lpstr>
      <vt:lpstr>     Уголок безопасности</vt:lpstr>
      <vt:lpstr>          Уголок дежурства</vt:lpstr>
      <vt:lpstr>принимала участие в оформлении участка</vt:lpstr>
      <vt:lpstr>Взаимодействие с родителями</vt:lpstr>
      <vt:lpstr>самообразование</vt:lpstr>
      <vt:lpstr>Работа по самообразованию</vt:lpstr>
      <vt:lpstr>Перспективы на следующий учебный год: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отчёт  «Педагогические достижения  за 2012-2013 уч.г. в средней группе»</dc:title>
  <dc:creator>DNA7 X86</dc:creator>
  <cp:lastModifiedBy>DNA7 X86</cp:lastModifiedBy>
  <cp:revision>46</cp:revision>
  <dcterms:created xsi:type="dcterms:W3CDTF">2013-05-14T08:14:53Z</dcterms:created>
  <dcterms:modified xsi:type="dcterms:W3CDTF">2013-05-30T09:59:21Z</dcterms:modified>
</cp:coreProperties>
</file>